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rlow Bold" panose="00000800000000000000"/>
      <p:bold r:id="rId15"/>
    </p:embeddedFont>
    <p:embeddedFont>
      <p:font typeface="Barlow" panose="00000500000000000000"/>
      <p:regular r:id="rId16"/>
    </p:embeddedFont>
    <p:embeddedFont>
      <p:font typeface="Barlow Semi-Bold" panose="00000700000000000000"/>
      <p:bold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644056"/>
            <a:ext cx="2740845" cy="769288"/>
            <a:chOff x="0" y="0"/>
            <a:chExt cx="6909363" cy="1939290"/>
          </a:xfrm>
        </p:grpSpPr>
        <p:sp>
          <p:nvSpPr>
            <p:cNvPr id="3" name="Freeform 3"/>
            <p:cNvSpPr/>
            <p:nvPr/>
          </p:nvSpPr>
          <p:spPr>
            <a:xfrm>
              <a:off x="0" y="0"/>
              <a:ext cx="6909363" cy="1939290"/>
            </a:xfrm>
            <a:custGeom>
              <a:avLst/>
              <a:gdLst/>
              <a:ahLst/>
              <a:cxnLst/>
              <a:rect l="l" t="t" r="r" b="b"/>
              <a:pathLst>
                <a:path w="6909363" h="1939290">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3D3D3D"/>
            </a:solidFill>
          </p:spPr>
        </p:sp>
      </p:grpSp>
      <p:sp>
        <p:nvSpPr>
          <p:cNvPr id="4" name="AutoShape 4"/>
          <p:cNvSpPr/>
          <p:nvPr/>
        </p:nvSpPr>
        <p:spPr>
          <a:xfrm>
            <a:off x="3769545" y="1033463"/>
            <a:ext cx="12644544" cy="0"/>
          </a:xfrm>
          <a:prstGeom prst="line">
            <a:avLst/>
          </a:prstGeom>
          <a:ln w="9525" cap="flat">
            <a:solidFill>
              <a:srgbClr val="000000"/>
            </a:solidFill>
            <a:prstDash val="solid"/>
            <a:headEnd type="none" w="sm" len="sm"/>
            <a:tailEnd type="none" w="sm" len="sm"/>
          </a:ln>
        </p:spPr>
      </p:sp>
      <p:sp>
        <p:nvSpPr>
          <p:cNvPr id="5" name="AutoShape 5"/>
          <p:cNvSpPr/>
          <p:nvPr/>
        </p:nvSpPr>
        <p:spPr>
          <a:xfrm>
            <a:off x="1038225" y="9253538"/>
            <a:ext cx="13278544" cy="0"/>
          </a:xfrm>
          <a:prstGeom prst="line">
            <a:avLst/>
          </a:prstGeom>
          <a:ln w="9525" cap="flat">
            <a:solidFill>
              <a:srgbClr val="000000"/>
            </a:solidFill>
            <a:prstDash val="solid"/>
            <a:headEnd type="none" w="sm" len="sm"/>
            <a:tailEnd type="none" w="sm" len="sm"/>
          </a:ln>
        </p:spPr>
      </p:sp>
      <p:sp>
        <p:nvSpPr>
          <p:cNvPr id="6" name="Freeform 6"/>
          <p:cNvSpPr/>
          <p:nvPr/>
        </p:nvSpPr>
        <p:spPr>
          <a:xfrm>
            <a:off x="11337143" y="2676684"/>
            <a:ext cx="5383379" cy="5383379"/>
          </a:xfrm>
          <a:custGeom>
            <a:avLst/>
            <a:gdLst/>
            <a:ahLst/>
            <a:cxnLst/>
            <a:rect l="l" t="t" r="r" b="b"/>
            <a:pathLst>
              <a:path w="5383379" h="5383379">
                <a:moveTo>
                  <a:pt x="0" y="0"/>
                </a:moveTo>
                <a:lnTo>
                  <a:pt x="5383379" y="0"/>
                </a:lnTo>
                <a:lnTo>
                  <a:pt x="5383379" y="5383379"/>
                </a:lnTo>
                <a:lnTo>
                  <a:pt x="0" y="5383379"/>
                </a:lnTo>
                <a:lnTo>
                  <a:pt x="0" y="0"/>
                </a:lnTo>
                <a:close/>
              </a:path>
            </a:pathLst>
          </a:custGeom>
          <a:blipFill>
            <a:blip r:embed="rId1"/>
            <a:stretch>
              <a:fillRect/>
            </a:stretch>
          </a:blipFill>
        </p:spPr>
      </p:sp>
      <p:sp>
        <p:nvSpPr>
          <p:cNvPr id="7" name="TextBox 7"/>
          <p:cNvSpPr txBox="1"/>
          <p:nvPr/>
        </p:nvSpPr>
        <p:spPr>
          <a:xfrm>
            <a:off x="1245775" y="822007"/>
            <a:ext cx="2306695" cy="346710"/>
          </a:xfrm>
          <a:prstGeom prst="rect">
            <a:avLst/>
          </a:prstGeom>
        </p:spPr>
        <p:txBody>
          <a:bodyPr lIns="0" tIns="0" rIns="0" bIns="0" rtlCol="0" anchor="t">
            <a:spAutoFit/>
          </a:bodyPr>
          <a:lstStyle/>
          <a:p>
            <a:pPr marL="0" lvl="0" indent="0" algn="ctr">
              <a:lnSpc>
                <a:spcPts val="2850"/>
              </a:lnSpc>
              <a:spcBef>
                <a:spcPct val="0"/>
              </a:spcBef>
            </a:pPr>
            <a:r>
              <a:rPr lang="en-US" sz="1900" spc="7">
                <a:solidFill>
                  <a:srgbClr val="3D3D3D"/>
                </a:solidFill>
                <a:latin typeface="Barlow Bold" panose="00000800000000000000"/>
              </a:rPr>
              <a:t>Project Report</a:t>
            </a:r>
            <a:endParaRPr lang="en-US" sz="1900" spc="7">
              <a:solidFill>
                <a:srgbClr val="3D3D3D"/>
              </a:solidFill>
              <a:latin typeface="Barlow Bold" panose="00000800000000000000"/>
            </a:endParaRPr>
          </a:p>
        </p:txBody>
      </p:sp>
      <p:sp>
        <p:nvSpPr>
          <p:cNvPr id="8" name="TextBox 8"/>
          <p:cNvSpPr txBox="1"/>
          <p:nvPr/>
        </p:nvSpPr>
        <p:spPr>
          <a:xfrm>
            <a:off x="1245775" y="5282649"/>
            <a:ext cx="9568436" cy="2074545"/>
          </a:xfrm>
          <a:prstGeom prst="rect">
            <a:avLst/>
          </a:prstGeom>
        </p:spPr>
        <p:txBody>
          <a:bodyPr lIns="0" tIns="0" rIns="0" bIns="0" rtlCol="0" anchor="t">
            <a:spAutoFit/>
          </a:bodyPr>
          <a:lstStyle/>
          <a:p>
            <a:pPr algn="just">
              <a:lnSpc>
                <a:spcPts val="4200"/>
              </a:lnSpc>
            </a:pPr>
            <a:r>
              <a:rPr lang="en-US" sz="2800" spc="11">
                <a:solidFill>
                  <a:srgbClr val="3D3D3D"/>
                </a:solidFill>
                <a:latin typeface="Barlow" panose="00000500000000000000"/>
              </a:rPr>
              <a:t>In this project, we develop and implement a virtual proctor using AI/ML that can be used to monitor examination environment to prevent cheating and malpractices.</a:t>
            </a:r>
            <a:endParaRPr lang="en-US" sz="2800" spc="11">
              <a:solidFill>
                <a:srgbClr val="3D3D3D"/>
              </a:solidFill>
              <a:latin typeface="Barlow" panose="00000500000000000000"/>
            </a:endParaRPr>
          </a:p>
          <a:p>
            <a:pPr marL="0" lvl="0" indent="0" algn="just">
              <a:lnSpc>
                <a:spcPts val="4200"/>
              </a:lnSpc>
              <a:spcBef>
                <a:spcPct val="0"/>
              </a:spcBef>
            </a:pPr>
          </a:p>
        </p:txBody>
      </p:sp>
      <p:sp>
        <p:nvSpPr>
          <p:cNvPr id="9" name="TextBox 9"/>
          <p:cNvSpPr txBox="1"/>
          <p:nvPr/>
        </p:nvSpPr>
        <p:spPr>
          <a:xfrm>
            <a:off x="1245775" y="3444156"/>
            <a:ext cx="10091369" cy="1466850"/>
          </a:xfrm>
          <a:prstGeom prst="rect">
            <a:avLst/>
          </a:prstGeom>
        </p:spPr>
        <p:txBody>
          <a:bodyPr lIns="0" tIns="0" rIns="0" bIns="0" rtlCol="0" anchor="t">
            <a:spAutoFit/>
          </a:bodyPr>
          <a:lstStyle/>
          <a:p>
            <a:pPr marL="0" lvl="0" indent="0">
              <a:lnSpc>
                <a:spcPts val="11520"/>
              </a:lnSpc>
              <a:spcBef>
                <a:spcPct val="0"/>
              </a:spcBef>
            </a:pPr>
            <a:r>
              <a:rPr lang="en-US" sz="9600">
                <a:solidFill>
                  <a:srgbClr val="3D3D3D"/>
                </a:solidFill>
                <a:latin typeface="Barlow Bold" panose="00000800000000000000"/>
              </a:rPr>
              <a:t>AI Virtual Proctor</a:t>
            </a:r>
            <a:endParaRPr lang="en-US" sz="9600">
              <a:solidFill>
                <a:srgbClr val="3D3D3D"/>
              </a:solidFill>
              <a:latin typeface="Barlow Bold" panose="00000800000000000000"/>
            </a:endParaRPr>
          </a:p>
        </p:txBody>
      </p:sp>
      <p:sp>
        <p:nvSpPr>
          <p:cNvPr id="10" name="TextBox 10"/>
          <p:cNvSpPr txBox="1"/>
          <p:nvPr/>
        </p:nvSpPr>
        <p:spPr>
          <a:xfrm>
            <a:off x="16886728" y="826770"/>
            <a:ext cx="372572" cy="346710"/>
          </a:xfrm>
          <a:prstGeom prst="rect">
            <a:avLst/>
          </a:prstGeom>
        </p:spPr>
        <p:txBody>
          <a:bodyPr lIns="0" tIns="0" rIns="0" bIns="0" rtlCol="0" anchor="t">
            <a:spAutoFit/>
          </a:bodyPr>
          <a:lstStyle/>
          <a:p>
            <a:pPr marL="0" lvl="0" indent="0" algn="r">
              <a:lnSpc>
                <a:spcPts val="2850"/>
              </a:lnSpc>
              <a:spcBef>
                <a:spcPct val="0"/>
              </a:spcBef>
            </a:pPr>
            <a:r>
              <a:rPr lang="en-US" sz="1900" spc="7">
                <a:solidFill>
                  <a:srgbClr val="3D3D3D"/>
                </a:solidFill>
                <a:latin typeface="Barlow Bold" panose="00000800000000000000"/>
              </a:rPr>
              <a:t>01</a:t>
            </a:r>
            <a:endParaRPr lang="en-US" sz="1900" spc="7">
              <a:solidFill>
                <a:srgbClr val="3D3D3D"/>
              </a:solidFill>
              <a:latin typeface="Barlow Bold" panose="00000800000000000000"/>
            </a:endParaRPr>
          </a:p>
        </p:txBody>
      </p:sp>
      <p:sp>
        <p:nvSpPr>
          <p:cNvPr id="11" name="TextBox 11"/>
          <p:cNvSpPr txBox="1"/>
          <p:nvPr/>
        </p:nvSpPr>
        <p:spPr>
          <a:xfrm>
            <a:off x="1297666" y="7413784"/>
            <a:ext cx="5425179" cy="502920"/>
          </a:xfrm>
          <a:prstGeom prst="rect">
            <a:avLst/>
          </a:prstGeom>
        </p:spPr>
        <p:txBody>
          <a:bodyPr lIns="0" tIns="0" rIns="0" bIns="0" rtlCol="0" anchor="t">
            <a:spAutoFit/>
          </a:bodyPr>
          <a:lstStyle/>
          <a:p>
            <a:pPr marL="0" lvl="0" indent="0" algn="just">
              <a:lnSpc>
                <a:spcPts val="4200"/>
              </a:lnSpc>
              <a:spcBef>
                <a:spcPct val="0"/>
              </a:spcBef>
            </a:pPr>
            <a:r>
              <a:rPr lang="en-US" sz="2800" spc="11">
                <a:solidFill>
                  <a:srgbClr val="3D3D3D"/>
                </a:solidFill>
                <a:latin typeface="Barlow Bold" panose="00000800000000000000"/>
              </a:rPr>
              <a:t>Computer Vision  (IT-420)</a:t>
            </a:r>
            <a:endParaRPr lang="en-US" sz="2800" spc="11">
              <a:solidFill>
                <a:srgbClr val="3D3D3D"/>
              </a:solidFill>
              <a:latin typeface="Barlow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2099361" y="1799327"/>
            <a:ext cx="14084886" cy="1238250"/>
          </a:xfrm>
          <a:prstGeom prst="rect">
            <a:avLst/>
          </a:prstGeom>
        </p:spPr>
        <p:txBody>
          <a:bodyPr lIns="0" tIns="0" rIns="0" bIns="0" rtlCol="0" anchor="t">
            <a:spAutoFit/>
          </a:bodyPr>
          <a:lstStyle/>
          <a:p>
            <a:pPr marL="0" lvl="0" indent="0">
              <a:lnSpc>
                <a:spcPts val="9600"/>
              </a:lnSpc>
              <a:spcBef>
                <a:spcPct val="0"/>
              </a:spcBef>
            </a:pPr>
            <a:r>
              <a:rPr lang="en-US" sz="8000">
                <a:solidFill>
                  <a:srgbClr val="3D3D3D"/>
                </a:solidFill>
                <a:latin typeface="Barlow Bold" panose="00000800000000000000"/>
              </a:rPr>
              <a:t>About the Project</a:t>
            </a:r>
            <a:endParaRPr lang="en-US" sz="8000">
              <a:solidFill>
                <a:srgbClr val="3D3D3D"/>
              </a:solidFill>
              <a:latin typeface="Barlow Bold" panose="00000800000000000000"/>
            </a:endParaRPr>
          </a:p>
        </p:txBody>
      </p:sp>
      <p:sp>
        <p:nvSpPr>
          <p:cNvPr id="3" name="TextBox 3"/>
          <p:cNvSpPr txBox="1"/>
          <p:nvPr/>
        </p:nvSpPr>
        <p:spPr>
          <a:xfrm>
            <a:off x="2094970" y="3361427"/>
            <a:ext cx="14089277" cy="5217795"/>
          </a:xfrm>
          <a:prstGeom prst="rect">
            <a:avLst/>
          </a:prstGeom>
        </p:spPr>
        <p:txBody>
          <a:bodyPr lIns="0" tIns="0" rIns="0" bIns="0" rtlCol="0" anchor="t">
            <a:spAutoFit/>
          </a:bodyPr>
          <a:lstStyle/>
          <a:p>
            <a:pPr marL="604520" lvl="1" indent="-302260" algn="just">
              <a:lnSpc>
                <a:spcPts val="4200"/>
              </a:lnSpc>
              <a:buFont typeface="Arial" panose="020B0604020202020204"/>
              <a:buChar char="•"/>
            </a:pPr>
            <a:r>
              <a:rPr lang="en-US" sz="2800" spc="11">
                <a:solidFill>
                  <a:srgbClr val="3D3D3D"/>
                </a:solidFill>
                <a:latin typeface="Barlow" panose="00000500000000000000"/>
              </a:rPr>
              <a:t>Remote proctoring is the act of invigilating an online exam from any location to clamp down on aberrant behavior or cheating instances to ensure a cheat-free assessment environment.</a:t>
            </a:r>
            <a:endParaRPr lang="en-US" sz="2800" spc="11">
              <a:solidFill>
                <a:srgbClr val="3D3D3D"/>
              </a:solidFill>
              <a:latin typeface="Barlow" panose="00000500000000000000"/>
            </a:endParaRPr>
          </a:p>
          <a:p>
            <a:pPr algn="just">
              <a:lnSpc>
                <a:spcPts val="4200"/>
              </a:lnSpc>
            </a:pPr>
          </a:p>
          <a:p>
            <a:pPr marL="604520" lvl="1" indent="-302260" algn="just">
              <a:lnSpc>
                <a:spcPts val="4200"/>
              </a:lnSpc>
              <a:buFont typeface="Arial" panose="020B0604020202020204"/>
              <a:buChar char="•"/>
            </a:pPr>
            <a:r>
              <a:rPr lang="en-US" sz="2800" spc="11">
                <a:solidFill>
                  <a:srgbClr val="3D3D3D"/>
                </a:solidFill>
                <a:latin typeface="Barlow" panose="00000500000000000000"/>
              </a:rPr>
              <a:t>In this project, we present ways to improve reliability of proctoring by generating plots of each parameter measured during the online evaluation.</a:t>
            </a:r>
            <a:endParaRPr lang="en-US" sz="2800" spc="11">
              <a:solidFill>
                <a:srgbClr val="3D3D3D"/>
              </a:solidFill>
              <a:latin typeface="Barlow" panose="00000500000000000000"/>
            </a:endParaRPr>
          </a:p>
          <a:p>
            <a:pPr algn="just">
              <a:lnSpc>
                <a:spcPts val="4200"/>
              </a:lnSpc>
            </a:pPr>
          </a:p>
          <a:p>
            <a:pPr marL="604520" lvl="1" indent="-302260" algn="just">
              <a:lnSpc>
                <a:spcPts val="4200"/>
              </a:lnSpc>
              <a:spcBef>
                <a:spcPct val="0"/>
              </a:spcBef>
              <a:buFont typeface="Arial" panose="020B0604020202020204"/>
              <a:buChar char="•"/>
            </a:pPr>
            <a:r>
              <a:rPr lang="en-US" sz="2800" spc="11">
                <a:solidFill>
                  <a:srgbClr val="3D3D3D"/>
                </a:solidFill>
                <a:latin typeface="Barlow" panose="00000500000000000000"/>
              </a:rPr>
              <a:t>The project makes use of a webcam and microphone connected to the PC/Laptop. Real-time video processing is enabled and the user is warned if he/she is suspected of cheating.</a:t>
            </a:r>
            <a:endParaRPr lang="en-US" sz="2800" spc="11">
              <a:solidFill>
                <a:srgbClr val="3D3D3D"/>
              </a:solidFill>
              <a:latin typeface="Barlow" panose="00000500000000000000"/>
            </a:endParaRPr>
          </a:p>
        </p:txBody>
      </p:sp>
      <p:grpSp>
        <p:nvGrpSpPr>
          <p:cNvPr id="4" name="Group 4"/>
          <p:cNvGrpSpPr/>
          <p:nvPr/>
        </p:nvGrpSpPr>
        <p:grpSpPr>
          <a:xfrm rot="0">
            <a:off x="1028700" y="644056"/>
            <a:ext cx="2740845" cy="769288"/>
            <a:chOff x="0" y="0"/>
            <a:chExt cx="6909363" cy="1939290"/>
          </a:xfrm>
        </p:grpSpPr>
        <p:sp>
          <p:nvSpPr>
            <p:cNvPr id="5" name="Freeform 5"/>
            <p:cNvSpPr/>
            <p:nvPr/>
          </p:nvSpPr>
          <p:spPr>
            <a:xfrm>
              <a:off x="0" y="0"/>
              <a:ext cx="6909363" cy="1939290"/>
            </a:xfrm>
            <a:custGeom>
              <a:avLst/>
              <a:gdLst/>
              <a:ahLst/>
              <a:cxnLst/>
              <a:rect l="l" t="t" r="r" b="b"/>
              <a:pathLst>
                <a:path w="6909363" h="1939290">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3D3D3D"/>
            </a:solidFill>
          </p:spPr>
        </p:sp>
      </p:grpSp>
      <p:sp>
        <p:nvSpPr>
          <p:cNvPr id="6" name="AutoShape 6"/>
          <p:cNvSpPr/>
          <p:nvPr/>
        </p:nvSpPr>
        <p:spPr>
          <a:xfrm>
            <a:off x="3769545" y="1033463"/>
            <a:ext cx="12644544" cy="0"/>
          </a:xfrm>
          <a:prstGeom prst="line">
            <a:avLst/>
          </a:prstGeom>
          <a:ln w="9525" cap="flat">
            <a:solidFill>
              <a:srgbClr val="000000"/>
            </a:solidFill>
            <a:prstDash val="solid"/>
            <a:headEnd type="none" w="sm" len="sm"/>
            <a:tailEnd type="none" w="sm" len="sm"/>
          </a:ln>
        </p:spPr>
      </p:sp>
      <p:sp>
        <p:nvSpPr>
          <p:cNvPr id="7" name="AutoShape 7"/>
          <p:cNvSpPr/>
          <p:nvPr/>
        </p:nvSpPr>
        <p:spPr>
          <a:xfrm>
            <a:off x="1028700" y="9253538"/>
            <a:ext cx="12922219" cy="0"/>
          </a:xfrm>
          <a:prstGeom prst="line">
            <a:avLst/>
          </a:prstGeom>
          <a:ln w="9525" cap="flat">
            <a:solidFill>
              <a:srgbClr val="000000"/>
            </a:solidFill>
            <a:prstDash val="solid"/>
            <a:headEnd type="none" w="sm" len="sm"/>
            <a:tailEnd type="none" w="sm" len="sm"/>
          </a:ln>
        </p:spPr>
      </p:sp>
      <p:sp>
        <p:nvSpPr>
          <p:cNvPr id="8" name="TextBox 8"/>
          <p:cNvSpPr txBox="1"/>
          <p:nvPr/>
        </p:nvSpPr>
        <p:spPr>
          <a:xfrm>
            <a:off x="1245775" y="822007"/>
            <a:ext cx="2306695" cy="346710"/>
          </a:xfrm>
          <a:prstGeom prst="rect">
            <a:avLst/>
          </a:prstGeom>
        </p:spPr>
        <p:txBody>
          <a:bodyPr lIns="0" tIns="0" rIns="0" bIns="0" rtlCol="0" anchor="t">
            <a:spAutoFit/>
          </a:bodyPr>
          <a:lstStyle/>
          <a:p>
            <a:pPr marL="0" lvl="0" indent="0" algn="ctr">
              <a:lnSpc>
                <a:spcPts val="2850"/>
              </a:lnSpc>
              <a:spcBef>
                <a:spcPct val="0"/>
              </a:spcBef>
            </a:pPr>
            <a:r>
              <a:rPr lang="en-US" sz="1900" spc="7">
                <a:solidFill>
                  <a:srgbClr val="3D3D3D"/>
                </a:solidFill>
                <a:latin typeface="Barlow Bold" panose="00000800000000000000"/>
              </a:rPr>
              <a:t>Project Report</a:t>
            </a:r>
            <a:endParaRPr lang="en-US" sz="1900" spc="7">
              <a:solidFill>
                <a:srgbClr val="3D3D3D"/>
              </a:solidFill>
              <a:latin typeface="Barlow Bold" panose="00000800000000000000"/>
            </a:endParaRPr>
          </a:p>
        </p:txBody>
      </p:sp>
      <p:sp>
        <p:nvSpPr>
          <p:cNvPr id="9" name="TextBox 9"/>
          <p:cNvSpPr txBox="1"/>
          <p:nvPr/>
        </p:nvSpPr>
        <p:spPr>
          <a:xfrm>
            <a:off x="16886728" y="826770"/>
            <a:ext cx="372572" cy="346710"/>
          </a:xfrm>
          <a:prstGeom prst="rect">
            <a:avLst/>
          </a:prstGeom>
        </p:spPr>
        <p:txBody>
          <a:bodyPr lIns="0" tIns="0" rIns="0" bIns="0" rtlCol="0" anchor="t">
            <a:spAutoFit/>
          </a:bodyPr>
          <a:lstStyle/>
          <a:p>
            <a:pPr marL="0" lvl="0" indent="0" algn="r">
              <a:lnSpc>
                <a:spcPts val="2850"/>
              </a:lnSpc>
              <a:spcBef>
                <a:spcPct val="0"/>
              </a:spcBef>
            </a:pPr>
            <a:r>
              <a:rPr lang="en-US" sz="1900" spc="7">
                <a:solidFill>
                  <a:srgbClr val="3D3D3D"/>
                </a:solidFill>
                <a:latin typeface="Barlow Bold" panose="00000800000000000000"/>
              </a:rPr>
              <a:t>03</a:t>
            </a:r>
            <a:endParaRPr lang="en-US" sz="1900" spc="7">
              <a:solidFill>
                <a:srgbClr val="3D3D3D"/>
              </a:solidFill>
              <a:latin typeface="Barlow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644056"/>
            <a:ext cx="2740845" cy="769288"/>
            <a:chOff x="0" y="0"/>
            <a:chExt cx="6909363" cy="1939290"/>
          </a:xfrm>
        </p:grpSpPr>
        <p:sp>
          <p:nvSpPr>
            <p:cNvPr id="3" name="Freeform 3"/>
            <p:cNvSpPr/>
            <p:nvPr/>
          </p:nvSpPr>
          <p:spPr>
            <a:xfrm>
              <a:off x="0" y="0"/>
              <a:ext cx="6909363" cy="1939290"/>
            </a:xfrm>
            <a:custGeom>
              <a:avLst/>
              <a:gdLst/>
              <a:ahLst/>
              <a:cxnLst/>
              <a:rect l="l" t="t" r="r" b="b"/>
              <a:pathLst>
                <a:path w="6909363" h="1939290">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3D3D3D"/>
            </a:solidFill>
          </p:spPr>
        </p:sp>
      </p:grpSp>
      <p:sp>
        <p:nvSpPr>
          <p:cNvPr id="4" name="AutoShape 4"/>
          <p:cNvSpPr/>
          <p:nvPr/>
        </p:nvSpPr>
        <p:spPr>
          <a:xfrm>
            <a:off x="3769545" y="1033463"/>
            <a:ext cx="12644544" cy="0"/>
          </a:xfrm>
          <a:prstGeom prst="line">
            <a:avLst/>
          </a:prstGeom>
          <a:ln w="9525" cap="flat">
            <a:solidFill>
              <a:srgbClr val="000000"/>
            </a:solidFill>
            <a:prstDash val="solid"/>
            <a:headEnd type="none" w="sm" len="sm"/>
            <a:tailEnd type="none" w="sm" len="sm"/>
          </a:ln>
        </p:spPr>
      </p:sp>
      <p:sp>
        <p:nvSpPr>
          <p:cNvPr id="5" name="TextBox 5"/>
          <p:cNvSpPr txBox="1"/>
          <p:nvPr/>
        </p:nvSpPr>
        <p:spPr>
          <a:xfrm>
            <a:off x="1245775" y="822007"/>
            <a:ext cx="2306695" cy="346710"/>
          </a:xfrm>
          <a:prstGeom prst="rect">
            <a:avLst/>
          </a:prstGeom>
        </p:spPr>
        <p:txBody>
          <a:bodyPr lIns="0" tIns="0" rIns="0" bIns="0" rtlCol="0" anchor="t">
            <a:spAutoFit/>
          </a:bodyPr>
          <a:lstStyle/>
          <a:p>
            <a:pPr marL="0" lvl="0" indent="0" algn="ctr">
              <a:lnSpc>
                <a:spcPts val="2850"/>
              </a:lnSpc>
              <a:spcBef>
                <a:spcPct val="0"/>
              </a:spcBef>
            </a:pPr>
            <a:r>
              <a:rPr lang="en-US" sz="1900" spc="7">
                <a:solidFill>
                  <a:srgbClr val="3D3D3D"/>
                </a:solidFill>
                <a:latin typeface="Barlow Bold" panose="00000800000000000000"/>
              </a:rPr>
              <a:t>Project Report</a:t>
            </a:r>
            <a:endParaRPr lang="en-US" sz="1900" spc="7">
              <a:solidFill>
                <a:srgbClr val="3D3D3D"/>
              </a:solidFill>
              <a:latin typeface="Barlow Bold" panose="00000800000000000000"/>
            </a:endParaRPr>
          </a:p>
        </p:txBody>
      </p:sp>
      <p:sp>
        <p:nvSpPr>
          <p:cNvPr id="6" name="TextBox 6"/>
          <p:cNvSpPr txBox="1"/>
          <p:nvPr/>
        </p:nvSpPr>
        <p:spPr>
          <a:xfrm>
            <a:off x="16886728" y="826770"/>
            <a:ext cx="372572" cy="346710"/>
          </a:xfrm>
          <a:prstGeom prst="rect">
            <a:avLst/>
          </a:prstGeom>
        </p:spPr>
        <p:txBody>
          <a:bodyPr lIns="0" tIns="0" rIns="0" bIns="0" rtlCol="0" anchor="t">
            <a:spAutoFit/>
          </a:bodyPr>
          <a:lstStyle/>
          <a:p>
            <a:pPr marL="0" lvl="0" indent="0" algn="r">
              <a:lnSpc>
                <a:spcPts val="2850"/>
              </a:lnSpc>
              <a:spcBef>
                <a:spcPct val="0"/>
              </a:spcBef>
            </a:pPr>
            <a:r>
              <a:rPr lang="en-US" sz="1900" spc="7">
                <a:solidFill>
                  <a:srgbClr val="3D3D3D"/>
                </a:solidFill>
                <a:latin typeface="Barlow Bold" panose="00000800000000000000"/>
              </a:rPr>
              <a:t>04</a:t>
            </a:r>
            <a:endParaRPr lang="en-US" sz="1900" spc="7">
              <a:solidFill>
                <a:srgbClr val="3D3D3D"/>
              </a:solidFill>
              <a:latin typeface="Barlow Bold" panose="00000800000000000000"/>
            </a:endParaRPr>
          </a:p>
        </p:txBody>
      </p:sp>
      <p:sp>
        <p:nvSpPr>
          <p:cNvPr id="7" name="TextBox 7"/>
          <p:cNvSpPr txBox="1"/>
          <p:nvPr/>
        </p:nvSpPr>
        <p:spPr>
          <a:xfrm>
            <a:off x="1028700" y="1942373"/>
            <a:ext cx="5934667" cy="2290730"/>
          </a:xfrm>
          <a:prstGeom prst="rect">
            <a:avLst/>
          </a:prstGeom>
        </p:spPr>
        <p:txBody>
          <a:bodyPr lIns="0" tIns="0" rIns="0" bIns="0" rtlCol="0" anchor="t">
            <a:spAutoFit/>
          </a:bodyPr>
          <a:lstStyle/>
          <a:p>
            <a:pPr>
              <a:lnSpc>
                <a:spcPts val="9020"/>
              </a:lnSpc>
            </a:pPr>
            <a:r>
              <a:rPr lang="en-US" sz="7515">
                <a:solidFill>
                  <a:srgbClr val="3D3D3D"/>
                </a:solidFill>
                <a:latin typeface="Barlow Bold" panose="00000800000000000000"/>
              </a:rPr>
              <a:t>Real Life</a:t>
            </a:r>
            <a:endParaRPr lang="en-US" sz="7515">
              <a:solidFill>
                <a:srgbClr val="3D3D3D"/>
              </a:solidFill>
              <a:latin typeface="Barlow Bold" panose="00000800000000000000"/>
            </a:endParaRPr>
          </a:p>
          <a:p>
            <a:pPr marL="0" lvl="0" indent="0" algn="l">
              <a:lnSpc>
                <a:spcPts val="9020"/>
              </a:lnSpc>
              <a:spcBef>
                <a:spcPct val="0"/>
              </a:spcBef>
            </a:pPr>
            <a:r>
              <a:rPr lang="en-US" sz="7515">
                <a:solidFill>
                  <a:srgbClr val="3D3D3D"/>
                </a:solidFill>
                <a:latin typeface="Barlow Bold" panose="00000800000000000000"/>
              </a:rPr>
              <a:t>Applications</a:t>
            </a:r>
            <a:endParaRPr lang="en-US" sz="7515">
              <a:solidFill>
                <a:srgbClr val="3D3D3D"/>
              </a:solidFill>
              <a:latin typeface="Barlow Bold" panose="00000800000000000000"/>
            </a:endParaRPr>
          </a:p>
        </p:txBody>
      </p:sp>
      <p:sp>
        <p:nvSpPr>
          <p:cNvPr id="8" name="TextBox 8"/>
          <p:cNvSpPr txBox="1"/>
          <p:nvPr/>
        </p:nvSpPr>
        <p:spPr>
          <a:xfrm>
            <a:off x="7896870" y="1375244"/>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Facial Recognition </a:t>
            </a:r>
            <a:endParaRPr lang="en-US" sz="2800">
              <a:solidFill>
                <a:srgbClr val="3D3D3D"/>
              </a:solidFill>
              <a:latin typeface="Barlow Semi-Bold" panose="00000700000000000000"/>
            </a:endParaRPr>
          </a:p>
        </p:txBody>
      </p:sp>
      <p:sp>
        <p:nvSpPr>
          <p:cNvPr id="9" name="TextBox 9"/>
          <p:cNvSpPr txBox="1"/>
          <p:nvPr/>
        </p:nvSpPr>
        <p:spPr>
          <a:xfrm>
            <a:off x="7896870" y="1875698"/>
            <a:ext cx="8307435" cy="1427083"/>
          </a:xfrm>
          <a:prstGeom prst="rect">
            <a:avLst/>
          </a:prstGeom>
        </p:spPr>
        <p:txBody>
          <a:bodyPr lIns="0" tIns="0" rIns="0" bIns="0" rtlCol="0" anchor="t">
            <a:spAutoFit/>
          </a:bodyPr>
          <a:lstStyle/>
          <a:p>
            <a:pPr algn="just">
              <a:lnSpc>
                <a:spcPts val="2820"/>
              </a:lnSpc>
              <a:spcBef>
                <a:spcPct val="0"/>
              </a:spcBef>
            </a:pPr>
            <a:r>
              <a:rPr lang="en-US" sz="1880" spc="7">
                <a:solidFill>
                  <a:srgbClr val="3D3D3D"/>
                </a:solidFill>
                <a:latin typeface="Barlow" panose="00000500000000000000"/>
              </a:rPr>
              <a:t>In virtual proctoring, facial recognition technology can verify the identity of the test-taker and ensure that the person taking the exam is indeed the registered student.</a:t>
            </a:r>
            <a:endParaRPr lang="en-US" sz="1880" spc="7">
              <a:solidFill>
                <a:srgbClr val="3D3D3D"/>
              </a:solidFill>
              <a:latin typeface="Barlow" panose="00000500000000000000"/>
            </a:endParaRPr>
          </a:p>
          <a:p>
            <a:pPr marL="0" lvl="0" indent="0" algn="just">
              <a:lnSpc>
                <a:spcPts val="2820"/>
              </a:lnSpc>
              <a:spcBef>
                <a:spcPct val="0"/>
              </a:spcBef>
            </a:pPr>
          </a:p>
        </p:txBody>
      </p:sp>
      <p:sp>
        <p:nvSpPr>
          <p:cNvPr id="10" name="TextBox 10"/>
          <p:cNvSpPr txBox="1"/>
          <p:nvPr/>
        </p:nvSpPr>
        <p:spPr>
          <a:xfrm>
            <a:off x="7896870" y="3195466"/>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Activity Monitoring</a:t>
            </a:r>
            <a:endParaRPr lang="en-US" sz="2800">
              <a:solidFill>
                <a:srgbClr val="3D3D3D"/>
              </a:solidFill>
              <a:latin typeface="Barlow Semi-Bold" panose="00000700000000000000"/>
            </a:endParaRPr>
          </a:p>
        </p:txBody>
      </p:sp>
      <p:sp>
        <p:nvSpPr>
          <p:cNvPr id="11" name="TextBox 11"/>
          <p:cNvSpPr txBox="1"/>
          <p:nvPr/>
        </p:nvSpPr>
        <p:spPr>
          <a:xfrm>
            <a:off x="7896870" y="3759981"/>
            <a:ext cx="8307435" cy="1785085"/>
          </a:xfrm>
          <a:prstGeom prst="rect">
            <a:avLst/>
          </a:prstGeom>
        </p:spPr>
        <p:txBody>
          <a:bodyPr lIns="0" tIns="0" rIns="0" bIns="0" rtlCol="0" anchor="t">
            <a:spAutoFit/>
          </a:bodyPr>
          <a:lstStyle/>
          <a:p>
            <a:pPr algn="just">
              <a:lnSpc>
                <a:spcPts val="2820"/>
              </a:lnSpc>
            </a:pPr>
            <a:r>
              <a:rPr lang="en-US" sz="1880" spc="7">
                <a:solidFill>
                  <a:srgbClr val="3D3D3D"/>
                </a:solidFill>
                <a:latin typeface="Barlow" panose="00000500000000000000"/>
              </a:rPr>
              <a:t>OpenCV can analyze video feeds to detect suspicious behaviors such as talking to someone off-screen, using mobile devices, or attempting to cover the webcam. These behaviors can trigger alerts to proctors or automated systems for intervention.</a:t>
            </a:r>
            <a:endParaRPr lang="en-US" sz="1880" spc="7">
              <a:solidFill>
                <a:srgbClr val="3D3D3D"/>
              </a:solidFill>
              <a:latin typeface="Barlow" panose="00000500000000000000"/>
            </a:endParaRPr>
          </a:p>
          <a:p>
            <a:pPr marL="0" lvl="0" indent="0" algn="just">
              <a:lnSpc>
                <a:spcPts val="2820"/>
              </a:lnSpc>
              <a:spcBef>
                <a:spcPct val="0"/>
              </a:spcBef>
            </a:pPr>
          </a:p>
        </p:txBody>
      </p:sp>
      <p:sp>
        <p:nvSpPr>
          <p:cNvPr id="12" name="TextBox 12"/>
          <p:cNvSpPr txBox="1"/>
          <p:nvPr/>
        </p:nvSpPr>
        <p:spPr>
          <a:xfrm>
            <a:off x="7896870" y="5350610"/>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Authentication and Access Control </a:t>
            </a:r>
            <a:endParaRPr lang="en-US" sz="2800">
              <a:solidFill>
                <a:srgbClr val="3D3D3D"/>
              </a:solidFill>
              <a:latin typeface="Barlow Semi-Bold" panose="00000700000000000000"/>
            </a:endParaRPr>
          </a:p>
        </p:txBody>
      </p:sp>
      <p:sp>
        <p:nvSpPr>
          <p:cNvPr id="13" name="TextBox 13"/>
          <p:cNvSpPr txBox="1"/>
          <p:nvPr/>
        </p:nvSpPr>
        <p:spPr>
          <a:xfrm>
            <a:off x="7896870" y="5915125"/>
            <a:ext cx="8307435" cy="1785085"/>
          </a:xfrm>
          <a:prstGeom prst="rect">
            <a:avLst/>
          </a:prstGeom>
        </p:spPr>
        <p:txBody>
          <a:bodyPr lIns="0" tIns="0" rIns="0" bIns="0" rtlCol="0" anchor="t">
            <a:spAutoFit/>
          </a:bodyPr>
          <a:lstStyle/>
          <a:p>
            <a:pPr algn="just">
              <a:lnSpc>
                <a:spcPts val="2820"/>
              </a:lnSpc>
              <a:spcBef>
                <a:spcPct val="0"/>
              </a:spcBef>
            </a:pPr>
            <a:r>
              <a:rPr lang="en-US" sz="1880" spc="7">
                <a:solidFill>
                  <a:srgbClr val="3D3D3D"/>
                </a:solidFill>
                <a:latin typeface="Barlow" panose="00000500000000000000"/>
              </a:rPr>
              <a:t>OpenCV can be integrated with authentication systems to ensure that only registered students with valid credentials can access the exam. It can also monitor for unauthorized access attempts or multiple users attempting to access the exam simultaneously.</a:t>
            </a:r>
            <a:endParaRPr lang="en-US" sz="1880" spc="7">
              <a:solidFill>
                <a:srgbClr val="3D3D3D"/>
              </a:solidFill>
              <a:latin typeface="Barlow" panose="00000500000000000000"/>
            </a:endParaRPr>
          </a:p>
          <a:p>
            <a:pPr marL="0" lvl="0" indent="0" algn="just">
              <a:lnSpc>
                <a:spcPts val="2820"/>
              </a:lnSpc>
              <a:spcBef>
                <a:spcPct val="0"/>
              </a:spcBef>
            </a:pPr>
          </a:p>
        </p:txBody>
      </p:sp>
      <p:sp>
        <p:nvSpPr>
          <p:cNvPr id="14" name="TextBox 14"/>
          <p:cNvSpPr txBox="1"/>
          <p:nvPr/>
        </p:nvSpPr>
        <p:spPr>
          <a:xfrm>
            <a:off x="7896870" y="7662110"/>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Head Pose Estimation</a:t>
            </a:r>
            <a:endParaRPr lang="en-US" sz="2800">
              <a:solidFill>
                <a:srgbClr val="3D3D3D"/>
              </a:solidFill>
              <a:latin typeface="Barlow Semi-Bold" panose="00000700000000000000"/>
            </a:endParaRPr>
          </a:p>
        </p:txBody>
      </p:sp>
      <p:sp>
        <p:nvSpPr>
          <p:cNvPr id="15" name="TextBox 15"/>
          <p:cNvSpPr txBox="1"/>
          <p:nvPr/>
        </p:nvSpPr>
        <p:spPr>
          <a:xfrm>
            <a:off x="7896870" y="8222715"/>
            <a:ext cx="8307435" cy="1785085"/>
          </a:xfrm>
          <a:prstGeom prst="rect">
            <a:avLst/>
          </a:prstGeom>
        </p:spPr>
        <p:txBody>
          <a:bodyPr lIns="0" tIns="0" rIns="0" bIns="0" rtlCol="0" anchor="t">
            <a:spAutoFit/>
          </a:bodyPr>
          <a:lstStyle/>
          <a:p>
            <a:pPr algn="just">
              <a:lnSpc>
                <a:spcPts val="2820"/>
              </a:lnSpc>
              <a:spcBef>
                <a:spcPct val="0"/>
              </a:spcBef>
            </a:pPr>
            <a:r>
              <a:rPr lang="en-US" sz="1880" spc="7">
                <a:solidFill>
                  <a:srgbClr val="3D3D3D"/>
                </a:solidFill>
                <a:latin typeface="Barlow" panose="00000500000000000000"/>
              </a:rPr>
              <a:t>OpenCV can estimate the orientation of the test-taker's head relative to the screen. This helps detect behaviors such as looking away from the screen or tilting the head, which may indicate cheating or attempting to view unauthorized materials.</a:t>
            </a:r>
            <a:endParaRPr lang="en-US" sz="1880" spc="7">
              <a:solidFill>
                <a:srgbClr val="3D3D3D"/>
              </a:solidFill>
              <a:latin typeface="Barlow" panose="00000500000000000000"/>
            </a:endParaRPr>
          </a:p>
          <a:p>
            <a:pPr marL="0" lvl="0" indent="0" algn="just">
              <a:lnSpc>
                <a:spcPts val="2820"/>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997911" y="1954530"/>
            <a:ext cx="5869139" cy="24574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3D3D3D"/>
                </a:solidFill>
                <a:latin typeface="Barlow Bold" panose="00000800000000000000"/>
              </a:rPr>
              <a:t>Video Processing</a:t>
            </a:r>
            <a:endParaRPr lang="en-US" sz="8000">
              <a:solidFill>
                <a:srgbClr val="3D3D3D"/>
              </a:solidFill>
              <a:latin typeface="Barlow Bold" panose="00000800000000000000"/>
            </a:endParaRPr>
          </a:p>
        </p:txBody>
      </p:sp>
      <p:sp>
        <p:nvSpPr>
          <p:cNvPr id="3" name="TextBox 3"/>
          <p:cNvSpPr txBox="1"/>
          <p:nvPr/>
        </p:nvSpPr>
        <p:spPr>
          <a:xfrm>
            <a:off x="7896870" y="1724660"/>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Face Detection</a:t>
            </a:r>
            <a:endParaRPr lang="en-US" sz="2800">
              <a:solidFill>
                <a:srgbClr val="3D3D3D"/>
              </a:solidFill>
              <a:latin typeface="Barlow Semi-Bold" panose="00000700000000000000"/>
            </a:endParaRPr>
          </a:p>
        </p:txBody>
      </p:sp>
      <p:sp>
        <p:nvSpPr>
          <p:cNvPr id="4" name="TextBox 4"/>
          <p:cNvSpPr txBox="1"/>
          <p:nvPr/>
        </p:nvSpPr>
        <p:spPr>
          <a:xfrm>
            <a:off x="7896870" y="2336800"/>
            <a:ext cx="9283155" cy="1586865"/>
          </a:xfrm>
          <a:prstGeom prst="rect">
            <a:avLst/>
          </a:prstGeom>
        </p:spPr>
        <p:txBody>
          <a:bodyPr lIns="0" tIns="0" rIns="0" bIns="0" rtlCol="0" anchor="t">
            <a:spAutoFit/>
          </a:bodyPr>
          <a:lstStyle/>
          <a:p>
            <a:pPr marL="0" lvl="0" indent="0" algn="just">
              <a:lnSpc>
                <a:spcPts val="3150"/>
              </a:lnSpc>
              <a:spcBef>
                <a:spcPct val="0"/>
              </a:spcBef>
            </a:pPr>
            <a:r>
              <a:rPr lang="en-US" sz="2100" spc="8">
                <a:solidFill>
                  <a:srgbClr val="3D3D3D"/>
                </a:solidFill>
                <a:latin typeface="Barlow" panose="00000500000000000000"/>
              </a:rPr>
              <a:t>We used MediaPipe (open source cross-platform, customizable ML solutions for live and streaming media) for detecting faces in real-time and drawing bboxes around the detected areas in the image. We make use of Mediapipe's "facemesh" for tracking eyes, mouth opening detection, and head pose estimation.</a:t>
            </a:r>
            <a:endParaRPr lang="en-US" sz="2100" spc="8">
              <a:solidFill>
                <a:srgbClr val="3D3D3D"/>
              </a:solidFill>
              <a:latin typeface="Barlow" panose="00000500000000000000"/>
            </a:endParaRPr>
          </a:p>
        </p:txBody>
      </p:sp>
      <p:sp>
        <p:nvSpPr>
          <p:cNvPr id="5" name="TextBox 5"/>
          <p:cNvSpPr txBox="1"/>
          <p:nvPr/>
        </p:nvSpPr>
        <p:spPr>
          <a:xfrm>
            <a:off x="7896870" y="4104640"/>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Face Orientation </a:t>
            </a:r>
            <a:endParaRPr lang="en-US" sz="2800">
              <a:solidFill>
                <a:srgbClr val="3D3D3D"/>
              </a:solidFill>
              <a:latin typeface="Barlow Semi-Bold" panose="00000700000000000000"/>
            </a:endParaRPr>
          </a:p>
        </p:txBody>
      </p:sp>
      <p:sp>
        <p:nvSpPr>
          <p:cNvPr id="6" name="TextBox 6"/>
          <p:cNvSpPr txBox="1"/>
          <p:nvPr/>
        </p:nvSpPr>
        <p:spPr>
          <a:xfrm>
            <a:off x="7896870" y="4716780"/>
            <a:ext cx="9283155" cy="786765"/>
          </a:xfrm>
          <a:prstGeom prst="rect">
            <a:avLst/>
          </a:prstGeom>
        </p:spPr>
        <p:txBody>
          <a:bodyPr lIns="0" tIns="0" rIns="0" bIns="0" rtlCol="0" anchor="t">
            <a:spAutoFit/>
          </a:bodyPr>
          <a:lstStyle/>
          <a:p>
            <a:pPr marL="0" lvl="0" indent="0" algn="just">
              <a:lnSpc>
                <a:spcPts val="3150"/>
              </a:lnSpc>
              <a:spcBef>
                <a:spcPct val="0"/>
              </a:spcBef>
            </a:pPr>
            <a:r>
              <a:rPr lang="en-US" sz="2100" spc="8">
                <a:solidFill>
                  <a:srgbClr val="3D3D3D"/>
                </a:solidFill>
                <a:latin typeface="Barlow" panose="00000500000000000000"/>
              </a:rPr>
              <a:t>The orientation that the face makes with the assumed axis is noted and orientations are classified into straight, right, left, up or down.</a:t>
            </a:r>
            <a:endParaRPr lang="en-US" sz="2100" spc="8">
              <a:solidFill>
                <a:srgbClr val="3D3D3D"/>
              </a:solidFill>
              <a:latin typeface="Barlow" panose="00000500000000000000"/>
            </a:endParaRPr>
          </a:p>
        </p:txBody>
      </p:sp>
      <p:grpSp>
        <p:nvGrpSpPr>
          <p:cNvPr id="7" name="Group 7"/>
          <p:cNvGrpSpPr/>
          <p:nvPr/>
        </p:nvGrpSpPr>
        <p:grpSpPr>
          <a:xfrm rot="0">
            <a:off x="997911" y="644056"/>
            <a:ext cx="2740845" cy="769288"/>
            <a:chOff x="0" y="0"/>
            <a:chExt cx="6909363" cy="1939290"/>
          </a:xfrm>
        </p:grpSpPr>
        <p:sp>
          <p:nvSpPr>
            <p:cNvPr id="8" name="Freeform 8"/>
            <p:cNvSpPr/>
            <p:nvPr/>
          </p:nvSpPr>
          <p:spPr>
            <a:xfrm>
              <a:off x="0" y="0"/>
              <a:ext cx="6909363" cy="1939290"/>
            </a:xfrm>
            <a:custGeom>
              <a:avLst/>
              <a:gdLst/>
              <a:ahLst/>
              <a:cxnLst/>
              <a:rect l="l" t="t" r="r" b="b"/>
              <a:pathLst>
                <a:path w="6909363" h="1939290">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3D3D3D"/>
            </a:solidFill>
          </p:spPr>
        </p:sp>
      </p:grpSp>
      <p:sp>
        <p:nvSpPr>
          <p:cNvPr id="9" name="AutoShape 9"/>
          <p:cNvSpPr/>
          <p:nvPr/>
        </p:nvSpPr>
        <p:spPr>
          <a:xfrm>
            <a:off x="3738756" y="1028700"/>
            <a:ext cx="13117184" cy="0"/>
          </a:xfrm>
          <a:prstGeom prst="line">
            <a:avLst/>
          </a:prstGeom>
          <a:ln w="9525" cap="flat">
            <a:solidFill>
              <a:srgbClr val="000000"/>
            </a:solidFill>
            <a:prstDash val="solid"/>
            <a:headEnd type="none" w="sm" len="sm"/>
            <a:tailEnd type="none" w="sm" len="sm"/>
          </a:ln>
        </p:spPr>
      </p:sp>
      <p:sp>
        <p:nvSpPr>
          <p:cNvPr id="10" name="TextBox 10"/>
          <p:cNvSpPr txBox="1"/>
          <p:nvPr/>
        </p:nvSpPr>
        <p:spPr>
          <a:xfrm>
            <a:off x="1214986" y="826770"/>
            <a:ext cx="2306695" cy="346710"/>
          </a:xfrm>
          <a:prstGeom prst="rect">
            <a:avLst/>
          </a:prstGeom>
        </p:spPr>
        <p:txBody>
          <a:bodyPr lIns="0" tIns="0" rIns="0" bIns="0" rtlCol="0" anchor="t">
            <a:spAutoFit/>
          </a:bodyPr>
          <a:lstStyle/>
          <a:p>
            <a:pPr marL="0" lvl="0" indent="0" algn="ctr">
              <a:lnSpc>
                <a:spcPts val="2850"/>
              </a:lnSpc>
              <a:spcBef>
                <a:spcPct val="0"/>
              </a:spcBef>
            </a:pPr>
            <a:r>
              <a:rPr lang="en-US" sz="1900" spc="7">
                <a:solidFill>
                  <a:srgbClr val="3D3D3D"/>
                </a:solidFill>
                <a:latin typeface="Barlow Bold" panose="00000800000000000000"/>
              </a:rPr>
              <a:t>Project Report</a:t>
            </a:r>
            <a:endParaRPr lang="en-US" sz="1900" spc="7">
              <a:solidFill>
                <a:srgbClr val="3D3D3D"/>
              </a:solidFill>
              <a:latin typeface="Barlow Bold" panose="00000800000000000000"/>
            </a:endParaRPr>
          </a:p>
        </p:txBody>
      </p:sp>
      <p:sp>
        <p:nvSpPr>
          <p:cNvPr id="11" name="TextBox 11"/>
          <p:cNvSpPr txBox="1"/>
          <p:nvPr/>
        </p:nvSpPr>
        <p:spPr>
          <a:xfrm>
            <a:off x="16855940" y="822007"/>
            <a:ext cx="372572" cy="346710"/>
          </a:xfrm>
          <a:prstGeom prst="rect">
            <a:avLst/>
          </a:prstGeom>
        </p:spPr>
        <p:txBody>
          <a:bodyPr lIns="0" tIns="0" rIns="0" bIns="0" rtlCol="0" anchor="t">
            <a:spAutoFit/>
          </a:bodyPr>
          <a:lstStyle/>
          <a:p>
            <a:pPr marL="0" lvl="0" indent="0" algn="r">
              <a:lnSpc>
                <a:spcPts val="2850"/>
              </a:lnSpc>
              <a:spcBef>
                <a:spcPct val="0"/>
              </a:spcBef>
            </a:pPr>
            <a:r>
              <a:rPr lang="en-US" sz="1900" spc="7">
                <a:solidFill>
                  <a:srgbClr val="3D3D3D"/>
                </a:solidFill>
                <a:latin typeface="Barlow Bold" panose="00000800000000000000"/>
              </a:rPr>
              <a:t>05</a:t>
            </a:r>
            <a:endParaRPr lang="en-US" sz="1900" spc="7">
              <a:solidFill>
                <a:srgbClr val="3D3D3D"/>
              </a:solidFill>
              <a:latin typeface="Barlow Bold" panose="00000800000000000000"/>
            </a:endParaRPr>
          </a:p>
        </p:txBody>
      </p:sp>
      <p:sp>
        <p:nvSpPr>
          <p:cNvPr id="12" name="TextBox 12"/>
          <p:cNvSpPr txBox="1"/>
          <p:nvPr/>
        </p:nvSpPr>
        <p:spPr>
          <a:xfrm>
            <a:off x="7896870" y="5797192"/>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Face Recognition</a:t>
            </a:r>
            <a:endParaRPr lang="en-US" sz="2800">
              <a:solidFill>
                <a:srgbClr val="3D3D3D"/>
              </a:solidFill>
              <a:latin typeface="Barlow Semi-Bold" panose="00000700000000000000"/>
            </a:endParaRPr>
          </a:p>
        </p:txBody>
      </p:sp>
      <p:sp>
        <p:nvSpPr>
          <p:cNvPr id="13" name="TextBox 13"/>
          <p:cNvSpPr txBox="1"/>
          <p:nvPr/>
        </p:nvSpPr>
        <p:spPr>
          <a:xfrm>
            <a:off x="7896870" y="6407470"/>
            <a:ext cx="9145355" cy="1186815"/>
          </a:xfrm>
          <a:prstGeom prst="rect">
            <a:avLst/>
          </a:prstGeom>
        </p:spPr>
        <p:txBody>
          <a:bodyPr lIns="0" tIns="0" rIns="0" bIns="0" rtlCol="0" anchor="t">
            <a:spAutoFit/>
          </a:bodyPr>
          <a:lstStyle/>
          <a:p>
            <a:pPr marL="0" lvl="0" indent="0" algn="just">
              <a:lnSpc>
                <a:spcPts val="3150"/>
              </a:lnSpc>
              <a:spcBef>
                <a:spcPct val="0"/>
              </a:spcBef>
            </a:pPr>
            <a:r>
              <a:rPr lang="en-US" sz="2100" spc="8">
                <a:solidFill>
                  <a:srgbClr val="3D3D3D"/>
                </a:solidFill>
                <a:latin typeface="Barlow" panose="00000500000000000000"/>
              </a:rPr>
              <a:t>The face detected from the face detector is compared with the registered faces and if an unknown face is detected, the user is suspected to be cheating. We use "Facenet" model for this purpose.o straight, right, left, up or down.</a:t>
            </a:r>
            <a:endParaRPr lang="en-US" sz="2100" spc="8">
              <a:solidFill>
                <a:srgbClr val="3D3D3D"/>
              </a:solidFill>
              <a:latin typeface="Barlow" panose="00000500000000000000"/>
            </a:endParaRPr>
          </a:p>
        </p:txBody>
      </p:sp>
      <p:sp>
        <p:nvSpPr>
          <p:cNvPr id="14" name="TextBox 14"/>
          <p:cNvSpPr txBox="1"/>
          <p:nvPr/>
        </p:nvSpPr>
        <p:spPr>
          <a:xfrm>
            <a:off x="7896870" y="7765735"/>
            <a:ext cx="7354741" cy="459740"/>
          </a:xfrm>
          <a:prstGeom prst="rect">
            <a:avLst/>
          </a:prstGeom>
        </p:spPr>
        <p:txBody>
          <a:bodyPr lIns="0" tIns="0" rIns="0" bIns="0" rtlCol="0" anchor="t">
            <a:spAutoFit/>
          </a:bodyPr>
          <a:lstStyle/>
          <a:p>
            <a:pPr marL="0" lvl="0" indent="0" algn="l">
              <a:lnSpc>
                <a:spcPts val="3640"/>
              </a:lnSpc>
              <a:spcBef>
                <a:spcPct val="0"/>
              </a:spcBef>
            </a:pPr>
            <a:r>
              <a:rPr lang="en-US" sz="2800">
                <a:solidFill>
                  <a:srgbClr val="3D3D3D"/>
                </a:solidFill>
                <a:latin typeface="Barlow Semi-Bold" panose="00000700000000000000"/>
              </a:rPr>
              <a:t>Face Spoofing</a:t>
            </a:r>
            <a:endParaRPr lang="en-US" sz="2800">
              <a:solidFill>
                <a:srgbClr val="3D3D3D"/>
              </a:solidFill>
              <a:latin typeface="Barlow Semi-Bold" panose="00000700000000000000"/>
            </a:endParaRPr>
          </a:p>
        </p:txBody>
      </p:sp>
      <p:sp>
        <p:nvSpPr>
          <p:cNvPr id="15" name="TextBox 15"/>
          <p:cNvSpPr txBox="1"/>
          <p:nvPr/>
        </p:nvSpPr>
        <p:spPr>
          <a:xfrm>
            <a:off x="7896870" y="8368350"/>
            <a:ext cx="9145355" cy="1186815"/>
          </a:xfrm>
          <a:prstGeom prst="rect">
            <a:avLst/>
          </a:prstGeom>
        </p:spPr>
        <p:txBody>
          <a:bodyPr lIns="0" tIns="0" rIns="0" bIns="0" rtlCol="0" anchor="t">
            <a:spAutoFit/>
          </a:bodyPr>
          <a:lstStyle/>
          <a:p>
            <a:pPr marL="0" lvl="0" indent="0" algn="just">
              <a:lnSpc>
                <a:spcPts val="3150"/>
              </a:lnSpc>
              <a:spcBef>
                <a:spcPct val="0"/>
              </a:spcBef>
            </a:pPr>
            <a:r>
              <a:rPr lang="en-US" sz="2100" spc="8">
                <a:solidFill>
                  <a:srgbClr val="3D3D3D"/>
                </a:solidFill>
                <a:latin typeface="Barlow" panose="00000500000000000000"/>
              </a:rPr>
              <a:t>It is used for finding whether the face is real or a photograph/image from a phone. The anti-spoofing system is implemented by using a pre-trained model with its weights. The models used so far, could be found under models folder.</a:t>
            </a:r>
            <a:endParaRPr lang="en-US" sz="2100" spc="8">
              <a:solidFill>
                <a:srgbClr val="3D3D3D"/>
              </a:solidFill>
              <a:latin typeface="Barlow"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9696628" y="2269624"/>
            <a:ext cx="7761922" cy="5747752"/>
          </a:xfrm>
          <a:custGeom>
            <a:avLst/>
            <a:gdLst/>
            <a:ahLst/>
            <a:cxnLst/>
            <a:rect l="l" t="t" r="r" b="b"/>
            <a:pathLst>
              <a:path w="7761922" h="5747752">
                <a:moveTo>
                  <a:pt x="0" y="0"/>
                </a:moveTo>
                <a:lnTo>
                  <a:pt x="7761922" y="0"/>
                </a:lnTo>
                <a:lnTo>
                  <a:pt x="7761922" y="5747752"/>
                </a:lnTo>
                <a:lnTo>
                  <a:pt x="0" y="5747752"/>
                </a:lnTo>
                <a:lnTo>
                  <a:pt x="0" y="0"/>
                </a:lnTo>
                <a:close/>
              </a:path>
            </a:pathLst>
          </a:custGeom>
          <a:blipFill>
            <a:blip r:embed="rId1"/>
            <a:stretch>
              <a:fillRect t="-303" b="-303"/>
            </a:stretch>
          </a:blipFill>
        </p:spPr>
      </p:sp>
      <p:sp>
        <p:nvSpPr>
          <p:cNvPr id="3" name="Freeform 3"/>
          <p:cNvSpPr/>
          <p:nvPr/>
        </p:nvSpPr>
        <p:spPr>
          <a:xfrm>
            <a:off x="1028700" y="2269624"/>
            <a:ext cx="7761922" cy="5747752"/>
          </a:xfrm>
          <a:custGeom>
            <a:avLst/>
            <a:gdLst/>
            <a:ahLst/>
            <a:cxnLst/>
            <a:rect l="l" t="t" r="r" b="b"/>
            <a:pathLst>
              <a:path w="7761922" h="5747752">
                <a:moveTo>
                  <a:pt x="0" y="0"/>
                </a:moveTo>
                <a:lnTo>
                  <a:pt x="7761922" y="0"/>
                </a:lnTo>
                <a:lnTo>
                  <a:pt x="7761922" y="5747752"/>
                </a:lnTo>
                <a:lnTo>
                  <a:pt x="0" y="5747752"/>
                </a:lnTo>
                <a:lnTo>
                  <a:pt x="0" y="0"/>
                </a:lnTo>
                <a:close/>
              </a:path>
            </a:pathLst>
          </a:custGeom>
          <a:blipFill>
            <a:blip r:embed="rId2"/>
            <a:stretch>
              <a:fillRect/>
            </a:stretch>
          </a:blipFill>
        </p:spPr>
      </p:sp>
      <p:sp>
        <p:nvSpPr>
          <p:cNvPr id="4" name="TextBox 4"/>
          <p:cNvSpPr txBox="1"/>
          <p:nvPr/>
        </p:nvSpPr>
        <p:spPr>
          <a:xfrm>
            <a:off x="1214986" y="405197"/>
            <a:ext cx="13495325" cy="981075"/>
          </a:xfrm>
          <a:prstGeom prst="rect">
            <a:avLst/>
          </a:prstGeom>
        </p:spPr>
        <p:txBody>
          <a:bodyPr lIns="0" tIns="0" rIns="0" bIns="0" rtlCol="0" anchor="t">
            <a:spAutoFit/>
          </a:bodyPr>
          <a:lstStyle/>
          <a:p>
            <a:pPr marL="0" lvl="0" indent="0" algn="l">
              <a:lnSpc>
                <a:spcPts val="7680"/>
              </a:lnSpc>
              <a:spcBef>
                <a:spcPct val="0"/>
              </a:spcBef>
            </a:pPr>
            <a:r>
              <a:rPr lang="en-US" sz="6400">
                <a:solidFill>
                  <a:srgbClr val="3D3D3D"/>
                </a:solidFill>
                <a:latin typeface="Barlow Bold" panose="00000800000000000000"/>
              </a:rPr>
              <a:t>Face Orientation</a:t>
            </a:r>
            <a:endParaRPr lang="en-US" sz="6400">
              <a:solidFill>
                <a:srgbClr val="3D3D3D"/>
              </a:solidFill>
              <a:latin typeface="Barlow Bold" panose="00000800000000000000"/>
            </a:endParaRPr>
          </a:p>
        </p:txBody>
      </p:sp>
      <p:sp>
        <p:nvSpPr>
          <p:cNvPr id="5" name="TextBox 5"/>
          <p:cNvSpPr txBox="1"/>
          <p:nvPr/>
        </p:nvSpPr>
        <p:spPr>
          <a:xfrm>
            <a:off x="11957836" y="8311329"/>
            <a:ext cx="3239506"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Face Down</a:t>
            </a:r>
            <a:endParaRPr lang="en-US" sz="5000">
              <a:solidFill>
                <a:srgbClr val="3D3D3D"/>
              </a:solidFill>
              <a:latin typeface="Barlow" panose="00000500000000000000"/>
            </a:endParaRPr>
          </a:p>
        </p:txBody>
      </p:sp>
      <p:sp>
        <p:nvSpPr>
          <p:cNvPr id="6" name="TextBox 6"/>
          <p:cNvSpPr txBox="1"/>
          <p:nvPr/>
        </p:nvSpPr>
        <p:spPr>
          <a:xfrm>
            <a:off x="3317395" y="8311329"/>
            <a:ext cx="3184531"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Face Up</a:t>
            </a:r>
            <a:endParaRPr lang="en-US" sz="5000">
              <a:solidFill>
                <a:srgbClr val="3D3D3D"/>
              </a:solidFill>
              <a:latin typeface="Barlow" panose="00000500000000000000"/>
            </a:endParaRPr>
          </a:p>
        </p:txBody>
      </p:sp>
      <p:sp>
        <p:nvSpPr>
          <p:cNvPr id="7" name="AutoShape 7"/>
          <p:cNvSpPr/>
          <p:nvPr/>
        </p:nvSpPr>
        <p:spPr>
          <a:xfrm flipV="1">
            <a:off x="1214987" y="1391034"/>
            <a:ext cx="16044314" cy="4762"/>
          </a:xfrm>
          <a:prstGeom prst="line">
            <a:avLst/>
          </a:prstGeom>
          <a:ln w="9525"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1214986" y="405197"/>
            <a:ext cx="13495325" cy="981075"/>
          </a:xfrm>
          <a:prstGeom prst="rect">
            <a:avLst/>
          </a:prstGeom>
        </p:spPr>
        <p:txBody>
          <a:bodyPr lIns="0" tIns="0" rIns="0" bIns="0" rtlCol="0" anchor="t">
            <a:spAutoFit/>
          </a:bodyPr>
          <a:lstStyle/>
          <a:p>
            <a:pPr marL="0" lvl="0" indent="0" algn="l">
              <a:lnSpc>
                <a:spcPts val="7680"/>
              </a:lnSpc>
              <a:spcBef>
                <a:spcPct val="0"/>
              </a:spcBef>
            </a:pPr>
            <a:r>
              <a:rPr lang="en-US" sz="6400">
                <a:solidFill>
                  <a:srgbClr val="3D3D3D"/>
                </a:solidFill>
                <a:latin typeface="Barlow Bold" panose="00000800000000000000"/>
              </a:rPr>
              <a:t>Face Orientation</a:t>
            </a:r>
            <a:endParaRPr lang="en-US" sz="6400">
              <a:solidFill>
                <a:srgbClr val="3D3D3D"/>
              </a:solidFill>
              <a:latin typeface="Barlow Bold" panose="00000800000000000000"/>
            </a:endParaRPr>
          </a:p>
        </p:txBody>
      </p:sp>
      <p:sp>
        <p:nvSpPr>
          <p:cNvPr id="3" name="TextBox 3"/>
          <p:cNvSpPr txBox="1"/>
          <p:nvPr/>
        </p:nvSpPr>
        <p:spPr>
          <a:xfrm>
            <a:off x="11581897" y="8311329"/>
            <a:ext cx="3239506"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Face Left</a:t>
            </a:r>
            <a:endParaRPr lang="en-US" sz="5000">
              <a:solidFill>
                <a:srgbClr val="3D3D3D"/>
              </a:solidFill>
              <a:latin typeface="Barlow" panose="00000500000000000000"/>
            </a:endParaRPr>
          </a:p>
        </p:txBody>
      </p:sp>
      <p:sp>
        <p:nvSpPr>
          <p:cNvPr id="4" name="TextBox 4"/>
          <p:cNvSpPr txBox="1"/>
          <p:nvPr/>
        </p:nvSpPr>
        <p:spPr>
          <a:xfrm>
            <a:off x="3090157" y="8311329"/>
            <a:ext cx="3184531"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Face Right</a:t>
            </a:r>
            <a:endParaRPr lang="en-US" sz="5000">
              <a:solidFill>
                <a:srgbClr val="3D3D3D"/>
              </a:solidFill>
              <a:latin typeface="Barlow" panose="00000500000000000000"/>
            </a:endParaRPr>
          </a:p>
        </p:txBody>
      </p:sp>
      <p:sp>
        <p:nvSpPr>
          <p:cNvPr id="5" name="AutoShape 5"/>
          <p:cNvSpPr/>
          <p:nvPr/>
        </p:nvSpPr>
        <p:spPr>
          <a:xfrm flipV="1">
            <a:off x="1214987" y="1391034"/>
            <a:ext cx="16044314" cy="4762"/>
          </a:xfrm>
          <a:prstGeom prst="line">
            <a:avLst/>
          </a:prstGeom>
          <a:ln w="9525" cap="flat">
            <a:solidFill>
              <a:srgbClr val="000000"/>
            </a:solidFill>
            <a:prstDash val="solid"/>
            <a:headEnd type="none" w="sm" len="sm"/>
            <a:tailEnd type="none" w="sm" len="sm"/>
          </a:ln>
        </p:spPr>
      </p:sp>
      <p:sp>
        <p:nvSpPr>
          <p:cNvPr id="6" name="Freeform 6"/>
          <p:cNvSpPr/>
          <p:nvPr/>
        </p:nvSpPr>
        <p:spPr>
          <a:xfrm>
            <a:off x="9371156" y="2418817"/>
            <a:ext cx="7660988" cy="5598560"/>
          </a:xfrm>
          <a:custGeom>
            <a:avLst/>
            <a:gdLst/>
            <a:ahLst/>
            <a:cxnLst/>
            <a:rect l="l" t="t" r="r" b="b"/>
            <a:pathLst>
              <a:path w="7660988" h="5598560">
                <a:moveTo>
                  <a:pt x="0" y="0"/>
                </a:moveTo>
                <a:lnTo>
                  <a:pt x="7660988" y="0"/>
                </a:lnTo>
                <a:lnTo>
                  <a:pt x="7660988" y="5598559"/>
                </a:lnTo>
                <a:lnTo>
                  <a:pt x="0" y="5598559"/>
                </a:lnTo>
                <a:lnTo>
                  <a:pt x="0" y="0"/>
                </a:lnTo>
                <a:close/>
              </a:path>
            </a:pathLst>
          </a:custGeom>
          <a:blipFill>
            <a:blip r:embed="rId1"/>
            <a:stretch>
              <a:fillRect l="-6920" r="-12806" b="-22926"/>
            </a:stretch>
          </a:blipFill>
        </p:spPr>
      </p:sp>
      <p:sp>
        <p:nvSpPr>
          <p:cNvPr id="7" name="Freeform 7"/>
          <p:cNvSpPr/>
          <p:nvPr/>
        </p:nvSpPr>
        <p:spPr>
          <a:xfrm>
            <a:off x="851928" y="2418817"/>
            <a:ext cx="7660988" cy="5598560"/>
          </a:xfrm>
          <a:custGeom>
            <a:avLst/>
            <a:gdLst/>
            <a:ahLst/>
            <a:cxnLst/>
            <a:rect l="l" t="t" r="r" b="b"/>
            <a:pathLst>
              <a:path w="7660988" h="5598560">
                <a:moveTo>
                  <a:pt x="0" y="0"/>
                </a:moveTo>
                <a:lnTo>
                  <a:pt x="7660989" y="0"/>
                </a:lnTo>
                <a:lnTo>
                  <a:pt x="7660989" y="5598559"/>
                </a:lnTo>
                <a:lnTo>
                  <a:pt x="0" y="5598559"/>
                </a:lnTo>
                <a:lnTo>
                  <a:pt x="0" y="0"/>
                </a:lnTo>
                <a:close/>
              </a:path>
            </a:pathLst>
          </a:custGeom>
          <a:blipFill>
            <a:blip r:embed="rId2"/>
            <a:stretch>
              <a:fillRect r="-11165" b="-1462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TextBox 2"/>
          <p:cNvSpPr txBox="1"/>
          <p:nvPr/>
        </p:nvSpPr>
        <p:spPr>
          <a:xfrm>
            <a:off x="1214986" y="405197"/>
            <a:ext cx="13495325" cy="981075"/>
          </a:xfrm>
          <a:prstGeom prst="rect">
            <a:avLst/>
          </a:prstGeom>
        </p:spPr>
        <p:txBody>
          <a:bodyPr lIns="0" tIns="0" rIns="0" bIns="0" rtlCol="0" anchor="t">
            <a:spAutoFit/>
          </a:bodyPr>
          <a:lstStyle/>
          <a:p>
            <a:pPr marL="0" lvl="0" indent="0" algn="l">
              <a:lnSpc>
                <a:spcPts val="7680"/>
              </a:lnSpc>
              <a:spcBef>
                <a:spcPct val="0"/>
              </a:spcBef>
            </a:pPr>
            <a:r>
              <a:rPr lang="en-US" sz="6400">
                <a:solidFill>
                  <a:srgbClr val="3D3D3D"/>
                </a:solidFill>
                <a:latin typeface="Barlow Bold" panose="00000800000000000000"/>
              </a:rPr>
              <a:t>Mouth Orientation</a:t>
            </a:r>
            <a:endParaRPr lang="en-US" sz="6400">
              <a:solidFill>
                <a:srgbClr val="3D3D3D"/>
              </a:solidFill>
              <a:latin typeface="Barlow Bold" panose="00000800000000000000"/>
            </a:endParaRPr>
          </a:p>
        </p:txBody>
      </p:sp>
      <p:sp>
        <p:nvSpPr>
          <p:cNvPr id="3" name="TextBox 3"/>
          <p:cNvSpPr txBox="1"/>
          <p:nvPr/>
        </p:nvSpPr>
        <p:spPr>
          <a:xfrm>
            <a:off x="11728774" y="8311329"/>
            <a:ext cx="3643385"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Mouth Close</a:t>
            </a:r>
            <a:endParaRPr lang="en-US" sz="5000">
              <a:solidFill>
                <a:srgbClr val="3D3D3D"/>
              </a:solidFill>
              <a:latin typeface="Barlow" panose="00000500000000000000"/>
            </a:endParaRPr>
          </a:p>
        </p:txBody>
      </p:sp>
      <p:sp>
        <p:nvSpPr>
          <p:cNvPr id="4" name="TextBox 4"/>
          <p:cNvSpPr txBox="1"/>
          <p:nvPr/>
        </p:nvSpPr>
        <p:spPr>
          <a:xfrm>
            <a:off x="3057124" y="8311329"/>
            <a:ext cx="3683440"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Mouth Open</a:t>
            </a:r>
            <a:endParaRPr lang="en-US" sz="5000">
              <a:solidFill>
                <a:srgbClr val="3D3D3D"/>
              </a:solidFill>
              <a:latin typeface="Barlow" panose="00000500000000000000"/>
            </a:endParaRPr>
          </a:p>
        </p:txBody>
      </p:sp>
      <p:sp>
        <p:nvSpPr>
          <p:cNvPr id="5" name="AutoShape 5"/>
          <p:cNvSpPr/>
          <p:nvPr/>
        </p:nvSpPr>
        <p:spPr>
          <a:xfrm flipV="1">
            <a:off x="1214987" y="1391034"/>
            <a:ext cx="16044314" cy="4762"/>
          </a:xfrm>
          <a:prstGeom prst="line">
            <a:avLst/>
          </a:prstGeom>
          <a:ln w="9525" cap="flat">
            <a:solidFill>
              <a:srgbClr val="000000"/>
            </a:solidFill>
            <a:prstDash val="solid"/>
            <a:headEnd type="none" w="sm" len="sm"/>
            <a:tailEnd type="none" w="sm" len="sm"/>
          </a:ln>
        </p:spPr>
      </p:sp>
      <p:sp>
        <p:nvSpPr>
          <p:cNvPr id="6" name="Freeform 6"/>
          <p:cNvSpPr/>
          <p:nvPr/>
        </p:nvSpPr>
        <p:spPr>
          <a:xfrm>
            <a:off x="1214986" y="2338100"/>
            <a:ext cx="7367717" cy="5610800"/>
          </a:xfrm>
          <a:custGeom>
            <a:avLst/>
            <a:gdLst/>
            <a:ahLst/>
            <a:cxnLst/>
            <a:rect l="l" t="t" r="r" b="b"/>
            <a:pathLst>
              <a:path w="7367717" h="5610800">
                <a:moveTo>
                  <a:pt x="0" y="0"/>
                </a:moveTo>
                <a:lnTo>
                  <a:pt x="7367717" y="0"/>
                </a:lnTo>
                <a:lnTo>
                  <a:pt x="7367717" y="5610800"/>
                </a:lnTo>
                <a:lnTo>
                  <a:pt x="0" y="5610800"/>
                </a:lnTo>
                <a:lnTo>
                  <a:pt x="0" y="0"/>
                </a:lnTo>
                <a:close/>
              </a:path>
            </a:pathLst>
          </a:custGeom>
          <a:blipFill>
            <a:blip r:embed="rId1"/>
            <a:stretch>
              <a:fillRect/>
            </a:stretch>
          </a:blipFill>
        </p:spPr>
      </p:sp>
      <p:sp>
        <p:nvSpPr>
          <p:cNvPr id="7" name="Freeform 7"/>
          <p:cNvSpPr/>
          <p:nvPr/>
        </p:nvSpPr>
        <p:spPr>
          <a:xfrm>
            <a:off x="9841633" y="2338100"/>
            <a:ext cx="7417667" cy="5610800"/>
          </a:xfrm>
          <a:custGeom>
            <a:avLst/>
            <a:gdLst/>
            <a:ahLst/>
            <a:cxnLst/>
            <a:rect l="l" t="t" r="r" b="b"/>
            <a:pathLst>
              <a:path w="7417667" h="5610800">
                <a:moveTo>
                  <a:pt x="0" y="0"/>
                </a:moveTo>
                <a:lnTo>
                  <a:pt x="7417667" y="0"/>
                </a:lnTo>
                <a:lnTo>
                  <a:pt x="7417667" y="5610800"/>
                </a:lnTo>
                <a:lnTo>
                  <a:pt x="0" y="5610800"/>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AutoShape 2"/>
          <p:cNvSpPr/>
          <p:nvPr/>
        </p:nvSpPr>
        <p:spPr>
          <a:xfrm flipV="1">
            <a:off x="1214987" y="1391034"/>
            <a:ext cx="16044314" cy="4762"/>
          </a:xfrm>
          <a:prstGeom prst="line">
            <a:avLst/>
          </a:prstGeom>
          <a:ln w="9525" cap="flat">
            <a:solidFill>
              <a:srgbClr val="000000"/>
            </a:solidFill>
            <a:prstDash val="solid"/>
            <a:headEnd type="none" w="sm" len="sm"/>
            <a:tailEnd type="none" w="sm" len="sm"/>
          </a:ln>
        </p:spPr>
      </p:sp>
      <p:sp>
        <p:nvSpPr>
          <p:cNvPr id="3" name="Freeform 3"/>
          <p:cNvSpPr/>
          <p:nvPr/>
        </p:nvSpPr>
        <p:spPr>
          <a:xfrm>
            <a:off x="5267390" y="2053464"/>
            <a:ext cx="8130099" cy="6180072"/>
          </a:xfrm>
          <a:custGeom>
            <a:avLst/>
            <a:gdLst/>
            <a:ahLst/>
            <a:cxnLst/>
            <a:rect l="l" t="t" r="r" b="b"/>
            <a:pathLst>
              <a:path w="8130099" h="6180072">
                <a:moveTo>
                  <a:pt x="0" y="0"/>
                </a:moveTo>
                <a:lnTo>
                  <a:pt x="8130099" y="0"/>
                </a:lnTo>
                <a:lnTo>
                  <a:pt x="8130099" y="6180072"/>
                </a:lnTo>
                <a:lnTo>
                  <a:pt x="0" y="6180072"/>
                </a:lnTo>
                <a:lnTo>
                  <a:pt x="0" y="0"/>
                </a:lnTo>
                <a:close/>
              </a:path>
            </a:pathLst>
          </a:custGeom>
          <a:blipFill>
            <a:blip r:embed="rId1"/>
            <a:stretch>
              <a:fillRect t="-6091"/>
            </a:stretch>
          </a:blipFill>
        </p:spPr>
      </p:sp>
      <p:sp>
        <p:nvSpPr>
          <p:cNvPr id="4" name="TextBox 4"/>
          <p:cNvSpPr txBox="1"/>
          <p:nvPr/>
        </p:nvSpPr>
        <p:spPr>
          <a:xfrm>
            <a:off x="1214986" y="405197"/>
            <a:ext cx="13495325" cy="981075"/>
          </a:xfrm>
          <a:prstGeom prst="rect">
            <a:avLst/>
          </a:prstGeom>
        </p:spPr>
        <p:txBody>
          <a:bodyPr lIns="0" tIns="0" rIns="0" bIns="0" rtlCol="0" anchor="t">
            <a:spAutoFit/>
          </a:bodyPr>
          <a:lstStyle/>
          <a:p>
            <a:pPr marL="0" lvl="0" indent="0" algn="l">
              <a:lnSpc>
                <a:spcPts val="7680"/>
              </a:lnSpc>
              <a:spcBef>
                <a:spcPct val="0"/>
              </a:spcBef>
            </a:pPr>
            <a:r>
              <a:rPr lang="en-US" sz="6400">
                <a:solidFill>
                  <a:srgbClr val="3D3D3D"/>
                </a:solidFill>
                <a:latin typeface="Barlow Bold" panose="00000800000000000000"/>
              </a:rPr>
              <a:t>Spoof Detection</a:t>
            </a:r>
            <a:endParaRPr lang="en-US" sz="6400">
              <a:solidFill>
                <a:srgbClr val="3D3D3D"/>
              </a:solidFill>
              <a:latin typeface="Barlow Bold" panose="00000800000000000000"/>
            </a:endParaRPr>
          </a:p>
        </p:txBody>
      </p:sp>
      <p:sp>
        <p:nvSpPr>
          <p:cNvPr id="5" name="TextBox 5"/>
          <p:cNvSpPr txBox="1"/>
          <p:nvPr/>
        </p:nvSpPr>
        <p:spPr>
          <a:xfrm>
            <a:off x="7962649" y="8477250"/>
            <a:ext cx="3683440"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3D3D3D"/>
                </a:solidFill>
                <a:latin typeface="Barlow" panose="00000500000000000000"/>
              </a:rPr>
              <a:t>Spoofing</a:t>
            </a:r>
            <a:endParaRPr lang="en-US" sz="5000">
              <a:solidFill>
                <a:srgbClr val="3D3D3D"/>
              </a:solidFill>
              <a:latin typeface="Barlow"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644056"/>
            <a:ext cx="2740845" cy="769288"/>
            <a:chOff x="0" y="0"/>
            <a:chExt cx="6909363" cy="1939290"/>
          </a:xfrm>
        </p:grpSpPr>
        <p:sp>
          <p:nvSpPr>
            <p:cNvPr id="3" name="Freeform 3"/>
            <p:cNvSpPr/>
            <p:nvPr/>
          </p:nvSpPr>
          <p:spPr>
            <a:xfrm>
              <a:off x="0" y="0"/>
              <a:ext cx="6909363" cy="1939290"/>
            </a:xfrm>
            <a:custGeom>
              <a:avLst/>
              <a:gdLst/>
              <a:ahLst/>
              <a:cxnLst/>
              <a:rect l="l" t="t" r="r" b="b"/>
              <a:pathLst>
                <a:path w="6909363" h="1939290">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3D3D3D"/>
            </a:solidFill>
          </p:spPr>
        </p:sp>
      </p:grpSp>
      <p:sp>
        <p:nvSpPr>
          <p:cNvPr id="4" name="AutoShape 4"/>
          <p:cNvSpPr/>
          <p:nvPr/>
        </p:nvSpPr>
        <p:spPr>
          <a:xfrm>
            <a:off x="3769545" y="1033463"/>
            <a:ext cx="12644544" cy="0"/>
          </a:xfrm>
          <a:prstGeom prst="line">
            <a:avLst/>
          </a:prstGeom>
          <a:ln w="9525" cap="flat">
            <a:solidFill>
              <a:srgbClr val="000000"/>
            </a:solidFill>
            <a:prstDash val="solid"/>
            <a:headEnd type="none" w="sm" len="sm"/>
            <a:tailEnd type="none" w="sm" len="sm"/>
          </a:ln>
        </p:spPr>
      </p:sp>
      <p:sp>
        <p:nvSpPr>
          <p:cNvPr id="5" name="AutoShape 5"/>
          <p:cNvSpPr/>
          <p:nvPr/>
        </p:nvSpPr>
        <p:spPr>
          <a:xfrm>
            <a:off x="1028700" y="9253538"/>
            <a:ext cx="15858028" cy="4762"/>
          </a:xfrm>
          <a:prstGeom prst="line">
            <a:avLst/>
          </a:prstGeom>
          <a:ln w="9525" cap="flat">
            <a:solidFill>
              <a:srgbClr val="000000"/>
            </a:solidFill>
            <a:prstDash val="solid"/>
            <a:headEnd type="none" w="sm" len="sm"/>
            <a:tailEnd type="none" w="sm" len="sm"/>
          </a:ln>
        </p:spPr>
      </p:sp>
      <p:sp>
        <p:nvSpPr>
          <p:cNvPr id="6" name="TextBox 6"/>
          <p:cNvSpPr txBox="1"/>
          <p:nvPr/>
        </p:nvSpPr>
        <p:spPr>
          <a:xfrm>
            <a:off x="1245775" y="2515182"/>
            <a:ext cx="11509276" cy="2858365"/>
          </a:xfrm>
          <a:prstGeom prst="rect">
            <a:avLst/>
          </a:prstGeom>
        </p:spPr>
        <p:txBody>
          <a:bodyPr lIns="0" tIns="0" rIns="0" bIns="0" rtlCol="0" anchor="t">
            <a:spAutoFit/>
          </a:bodyPr>
          <a:lstStyle/>
          <a:p>
            <a:pPr marL="0" lvl="0" indent="0">
              <a:lnSpc>
                <a:spcPts val="23320"/>
              </a:lnSpc>
              <a:spcBef>
                <a:spcPct val="0"/>
              </a:spcBef>
            </a:pPr>
            <a:r>
              <a:rPr lang="en-US" sz="16655" u="none">
                <a:solidFill>
                  <a:srgbClr val="3D3D3D"/>
                </a:solidFill>
                <a:latin typeface="Barlow Bold" panose="00000800000000000000"/>
              </a:rPr>
              <a:t>Thank You!</a:t>
            </a:r>
            <a:endParaRPr lang="en-US" sz="16655" u="none">
              <a:solidFill>
                <a:srgbClr val="3D3D3D"/>
              </a:solidFill>
              <a:latin typeface="Barlow Bold" panose="00000800000000000000"/>
            </a:endParaRPr>
          </a:p>
        </p:txBody>
      </p:sp>
      <p:sp>
        <p:nvSpPr>
          <p:cNvPr id="7" name="TextBox 7"/>
          <p:cNvSpPr txBox="1"/>
          <p:nvPr/>
        </p:nvSpPr>
        <p:spPr>
          <a:xfrm>
            <a:off x="1245775" y="822007"/>
            <a:ext cx="2306695" cy="346710"/>
          </a:xfrm>
          <a:prstGeom prst="rect">
            <a:avLst/>
          </a:prstGeom>
        </p:spPr>
        <p:txBody>
          <a:bodyPr lIns="0" tIns="0" rIns="0" bIns="0" rtlCol="0" anchor="t">
            <a:spAutoFit/>
          </a:bodyPr>
          <a:lstStyle/>
          <a:p>
            <a:pPr marL="0" lvl="0" indent="0" algn="ctr">
              <a:lnSpc>
                <a:spcPts val="2850"/>
              </a:lnSpc>
              <a:spcBef>
                <a:spcPct val="0"/>
              </a:spcBef>
            </a:pPr>
            <a:r>
              <a:rPr lang="en-US" sz="1900" spc="7">
                <a:solidFill>
                  <a:srgbClr val="3D3D3D"/>
                </a:solidFill>
                <a:latin typeface="Barlow Bold" panose="00000800000000000000"/>
              </a:rPr>
              <a:t>Project Report</a:t>
            </a:r>
            <a:endParaRPr lang="en-US" sz="1900" spc="7">
              <a:solidFill>
                <a:srgbClr val="3D3D3D"/>
              </a:solidFill>
              <a:latin typeface="Barlow Bold" panose="00000800000000000000"/>
            </a:endParaRPr>
          </a:p>
        </p:txBody>
      </p:sp>
      <p:sp>
        <p:nvSpPr>
          <p:cNvPr id="8" name="TextBox 8"/>
          <p:cNvSpPr txBox="1"/>
          <p:nvPr/>
        </p:nvSpPr>
        <p:spPr>
          <a:xfrm>
            <a:off x="16886728" y="826770"/>
            <a:ext cx="372572" cy="346710"/>
          </a:xfrm>
          <a:prstGeom prst="rect">
            <a:avLst/>
          </a:prstGeom>
        </p:spPr>
        <p:txBody>
          <a:bodyPr lIns="0" tIns="0" rIns="0" bIns="0" rtlCol="0" anchor="t">
            <a:spAutoFit/>
          </a:bodyPr>
          <a:lstStyle/>
          <a:p>
            <a:pPr marL="0" lvl="0" indent="0" algn="r">
              <a:lnSpc>
                <a:spcPts val="2850"/>
              </a:lnSpc>
              <a:spcBef>
                <a:spcPct val="0"/>
              </a:spcBef>
            </a:pPr>
            <a:r>
              <a:rPr lang="en-US" sz="1900" spc="7">
                <a:solidFill>
                  <a:srgbClr val="3D3D3D"/>
                </a:solidFill>
                <a:latin typeface="Barlow Bold" panose="00000800000000000000"/>
              </a:rPr>
              <a:t>10</a:t>
            </a:r>
            <a:endParaRPr lang="en-US" sz="1900" spc="7">
              <a:solidFill>
                <a:srgbClr val="3D3D3D"/>
              </a:solidFill>
              <a:latin typeface="Barlow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2938</Words>
  <Application>WPS Presentation</Application>
  <PresentationFormat>On-screen Show (4:3)</PresentationFormat>
  <Paragraphs>100</Paragraphs>
  <Slides>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vt:lpstr>
      <vt:lpstr>SimSun</vt:lpstr>
      <vt:lpstr>Wingdings</vt:lpstr>
      <vt:lpstr>Barlow Bold</vt:lpstr>
      <vt:lpstr>Barlow</vt:lpstr>
      <vt:lpstr>Barlow Semi-Bold</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Grey Minimalist Project Proposal Presentation</dc:title>
  <dc:creator/>
  <cp:lastModifiedBy>Aryan Gupta</cp:lastModifiedBy>
  <cp:revision>2</cp:revision>
  <dcterms:created xsi:type="dcterms:W3CDTF">2006-08-16T00:00:00Z</dcterms:created>
  <dcterms:modified xsi:type="dcterms:W3CDTF">2024-06-18T18:45:10Z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86F7D42D825341FB8F708FC7CF8C0E34_13</vt:lpwstr>
  </property>
  <property fmtid="{D5CDD505-2E9C-101B-9397-08002B2CF9AE}" pid="3" name="KSOProductBuildVer">
    <vt:lpwstr>1033-12.2.0.13472</vt:lpwstr>
  </property>
</Properties>
</file>